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9" r:id="rId4"/>
    <p:sldId id="267" r:id="rId5"/>
    <p:sldId id="257" r:id="rId6"/>
    <p:sldId id="265" r:id="rId7"/>
    <p:sldId id="262" r:id="rId8"/>
    <p:sldId id="277" r:id="rId9"/>
    <p:sldId id="263" r:id="rId10"/>
    <p:sldId id="280" r:id="rId11"/>
    <p:sldId id="260" r:id="rId12"/>
    <p:sldId id="271" r:id="rId13"/>
    <p:sldId id="272" r:id="rId14"/>
    <p:sldId id="273" r:id="rId15"/>
    <p:sldId id="283" r:id="rId16"/>
    <p:sldId id="264" r:id="rId17"/>
    <p:sldId id="261" r:id="rId18"/>
    <p:sldId id="275" r:id="rId19"/>
    <p:sldId id="276" r:id="rId20"/>
    <p:sldId id="278" r:id="rId21"/>
    <p:sldId id="266" r:id="rId22"/>
    <p:sldId id="281" r:id="rId23"/>
    <p:sldId id="282" r:id="rId24"/>
    <p:sldId id="270" r:id="rId25"/>
    <p:sldId id="284" r:id="rId26"/>
    <p:sldId id="285" r:id="rId27"/>
    <p:sldId id="286" r:id="rId28"/>
    <p:sldId id="287" r:id="rId29"/>
    <p:sldId id="288"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63289209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16656BC-286F-460C-92A9-D91764003DF3}" type="datetimeFigureOut">
              <a:rPr lang="pl-PL" smtClean="0"/>
              <a:t>29.09.2020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3374348131"/>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77293497"/>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smtClean="0"/>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smtClean="0"/>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947552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1908210025"/>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51748240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3968219537"/>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400294784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1539566126"/>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54765339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22336001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16656BC-286F-460C-92A9-D91764003DF3}" type="datetimeFigureOut">
              <a:rPr lang="pl-PL" smtClean="0"/>
              <a:t>29.09.2020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083353462"/>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16656BC-286F-460C-92A9-D91764003DF3}" type="datetimeFigureOut">
              <a:rPr lang="pl-PL" smtClean="0"/>
              <a:t>29.09.2020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187275622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3821534646"/>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89076893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E16656BC-286F-460C-92A9-D91764003DF3}" type="datetimeFigureOut">
              <a:rPr lang="pl-PL" smtClean="0"/>
              <a:t>29.09.2020</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96876973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16656BC-286F-460C-92A9-D91764003DF3}" type="datetimeFigureOut">
              <a:rPr lang="pl-PL" smtClean="0"/>
              <a:t>29.09.2020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11E88B9-D1D6-48C0-AA2B-27B98A7C2466}" type="slidenum">
              <a:rPr lang="pl-PL" smtClean="0"/>
              <a:t>‹#›</a:t>
            </a:fld>
            <a:endParaRPr lang="pl-PL"/>
          </a:p>
        </p:txBody>
      </p:sp>
    </p:spTree>
    <p:extLst>
      <p:ext uri="{BB962C8B-B14F-4D97-AF65-F5344CB8AC3E}">
        <p14:creationId xmlns:p14="http://schemas.microsoft.com/office/powerpoint/2010/main" val="288894569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6656BC-286F-460C-92A9-D91764003DF3}" type="datetimeFigureOut">
              <a:rPr lang="pl-PL" smtClean="0"/>
              <a:t>29.09.2020</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11E88B9-D1D6-48C0-AA2B-27B98A7C2466}" type="slidenum">
              <a:rPr lang="pl-PL" smtClean="0"/>
              <a:t>‹#›</a:t>
            </a:fld>
            <a:endParaRPr lang="pl-PL"/>
          </a:p>
        </p:txBody>
      </p:sp>
    </p:spTree>
    <p:extLst>
      <p:ext uri="{BB962C8B-B14F-4D97-AF65-F5344CB8AC3E}">
        <p14:creationId xmlns:p14="http://schemas.microsoft.com/office/powerpoint/2010/main" val="3097419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EGZAMIN OŚMIOKLASISTY</a:t>
            </a:r>
            <a:endParaRPr lang="pl-PL" b="1" dirty="0"/>
          </a:p>
        </p:txBody>
      </p:sp>
      <p:sp>
        <p:nvSpPr>
          <p:cNvPr id="3" name="Podtytuł 2"/>
          <p:cNvSpPr>
            <a:spLocks noGrp="1"/>
          </p:cNvSpPr>
          <p:nvPr>
            <p:ph type="subTitle" idx="1"/>
          </p:nvPr>
        </p:nvSpPr>
        <p:spPr/>
        <p:txBody>
          <a:bodyPr>
            <a:normAutofit fontScale="92500" lnSpcReduction="20000"/>
          </a:bodyPr>
          <a:lstStyle/>
          <a:p>
            <a:r>
              <a:rPr lang="pl-PL" sz="6600" dirty="0" smtClean="0"/>
              <a:t>2020/21</a:t>
            </a:r>
            <a:endParaRPr lang="pl-PL" sz="6600" dirty="0"/>
          </a:p>
        </p:txBody>
      </p:sp>
    </p:spTree>
    <p:extLst>
      <p:ext uri="{BB962C8B-B14F-4D97-AF65-F5344CB8AC3E}">
        <p14:creationId xmlns:p14="http://schemas.microsoft.com/office/powerpoint/2010/main" val="2314476451"/>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Dostosowanie formy egzaminu ( inny arkusz)</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Uczniowie z autyzmem w tym z zespołem Aspergera</a:t>
            </a:r>
          </a:p>
          <a:p>
            <a:r>
              <a:rPr lang="pl-PL" dirty="0" smtClean="0"/>
              <a:t>Słabowidzący</a:t>
            </a:r>
          </a:p>
          <a:p>
            <a:r>
              <a:rPr lang="pl-PL" dirty="0" smtClean="0"/>
              <a:t>Niewidomi</a:t>
            </a:r>
          </a:p>
          <a:p>
            <a:r>
              <a:rPr lang="pl-PL" dirty="0" smtClean="0"/>
              <a:t>Słabosłyszący i niesłyszący</a:t>
            </a:r>
          </a:p>
          <a:p>
            <a:r>
              <a:rPr lang="pl-PL" dirty="0" smtClean="0"/>
              <a:t>Z niepełnosprawnością intelektualną w stopniu lekkim</a:t>
            </a:r>
          </a:p>
          <a:p>
            <a:r>
              <a:rPr lang="pl-PL" dirty="0" smtClean="0"/>
              <a:t>Z afazją</a:t>
            </a:r>
          </a:p>
          <a:p>
            <a:r>
              <a:rPr lang="pl-PL" dirty="0" smtClean="0"/>
              <a:t>Z niepełnosprawnością ruchową w wyniku dziecięcego porażenia mózgowego</a:t>
            </a:r>
          </a:p>
          <a:p>
            <a:r>
              <a:rPr lang="pl-PL" dirty="0" smtClean="0"/>
              <a:t>Którym ograniczona znajomość języka polskiego utrudnia zrozumienie czytanego tekstu</a:t>
            </a:r>
          </a:p>
          <a:p>
            <a:r>
              <a:rPr lang="pl-PL" dirty="0" smtClean="0"/>
              <a:t> z niepełnosprawnościami sprzężonymi – uzgodnienia z OKE do 9.11.2020</a:t>
            </a:r>
            <a:endParaRPr lang="pl-PL" dirty="0"/>
          </a:p>
        </p:txBody>
      </p:sp>
    </p:spTree>
    <p:extLst>
      <p:ext uri="{BB962C8B-B14F-4D97-AF65-F5344CB8AC3E}">
        <p14:creationId xmlns:p14="http://schemas.microsoft.com/office/powerpoint/2010/main" val="2297006022"/>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853968"/>
          </a:xfrm>
        </p:spPr>
        <p:txBody>
          <a:bodyPr/>
          <a:lstStyle/>
          <a:p>
            <a:pPr algn="ctr"/>
            <a:r>
              <a:rPr lang="pl-PL" sz="4400" b="1" dirty="0" smtClean="0"/>
              <a:t>DOSTOSOWANIE WARUNKÓW EGZAMINU DO POTRZEB UCZNIÓW</a:t>
            </a:r>
            <a:endParaRPr lang="pl-PL" sz="4400" dirty="0"/>
          </a:p>
        </p:txBody>
      </p:sp>
      <p:sp>
        <p:nvSpPr>
          <p:cNvPr id="4" name="pole tekstowe 3"/>
          <p:cNvSpPr txBox="1"/>
          <p:nvPr/>
        </p:nvSpPr>
        <p:spPr>
          <a:xfrm>
            <a:off x="479502" y="1885876"/>
            <a:ext cx="11452303" cy="1754326"/>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a:solidFill>
                  <a:prstClr val="white"/>
                </a:solidFill>
                <a:ea typeface="+mj-ea"/>
                <a:cs typeface="+mj-cs"/>
              </a:rPr>
              <a:t>posiadający orzeczenie o potrzebie kształcenia specjalnego wydane ze względu na niepełnosprawność</a:t>
            </a:r>
          </a:p>
        </p:txBody>
      </p:sp>
      <p:sp>
        <p:nvSpPr>
          <p:cNvPr id="7" name="pole tekstowe 6"/>
          <p:cNvSpPr txBox="1"/>
          <p:nvPr/>
        </p:nvSpPr>
        <p:spPr>
          <a:xfrm>
            <a:off x="479501" y="3922832"/>
            <a:ext cx="11452303" cy="2308324"/>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a:solidFill>
                  <a:prstClr val="white"/>
                </a:solidFill>
              </a:rPr>
              <a:t>posiadający orzeczenie o potrzebie kształcenia specjalnego wydane ze względu na niedostosowanie społeczne lub zagrożenie niedostosowaniem społecznym</a:t>
            </a:r>
            <a:endParaRPr lang="pl-PL" sz="3600" dirty="0">
              <a:solidFill>
                <a:prstClr val="white"/>
              </a:solidFill>
              <a:ea typeface="+mj-ea"/>
              <a:cs typeface="+mj-cs"/>
            </a:endParaRPr>
          </a:p>
        </p:txBody>
      </p:sp>
    </p:spTree>
    <p:extLst>
      <p:ext uri="{BB962C8B-B14F-4D97-AF65-F5344CB8AC3E}">
        <p14:creationId xmlns:p14="http://schemas.microsoft.com/office/powerpoint/2010/main" val="277290675"/>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853968"/>
          </a:xfrm>
        </p:spPr>
        <p:txBody>
          <a:bodyPr/>
          <a:lstStyle/>
          <a:p>
            <a:pPr algn="ctr"/>
            <a:r>
              <a:rPr lang="pl-PL" sz="4400" b="1" dirty="0" smtClean="0"/>
              <a:t>DOSTOSOWANIE WARUNKÓW EGZAMINU DO POTRZEB UCZNIÓW</a:t>
            </a:r>
            <a:endParaRPr lang="pl-PL" sz="4400" dirty="0"/>
          </a:p>
        </p:txBody>
      </p:sp>
      <p:sp>
        <p:nvSpPr>
          <p:cNvPr id="4" name="pole tekstowe 3"/>
          <p:cNvSpPr txBox="1"/>
          <p:nvPr/>
        </p:nvSpPr>
        <p:spPr>
          <a:xfrm>
            <a:off x="479502" y="1885876"/>
            <a:ext cx="11452303" cy="1200329"/>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a:t>posiadający orzeczenie o potrzebie indywidualnego nauczania</a:t>
            </a:r>
            <a:endParaRPr lang="pl-PL" sz="3600" dirty="0">
              <a:solidFill>
                <a:prstClr val="white"/>
              </a:solidFill>
              <a:ea typeface="+mj-ea"/>
              <a:cs typeface="+mj-cs"/>
            </a:endParaRPr>
          </a:p>
        </p:txBody>
      </p:sp>
      <p:sp>
        <p:nvSpPr>
          <p:cNvPr id="7" name="pole tekstowe 6"/>
          <p:cNvSpPr txBox="1"/>
          <p:nvPr/>
        </p:nvSpPr>
        <p:spPr>
          <a:xfrm>
            <a:off x="479501" y="3599447"/>
            <a:ext cx="11452303" cy="2862322"/>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a:t>posiadający opinię poradni psychologiczno-pedagogicznej, w tym poradni specjalistycznej, o specyficznych trudnościach w uczeniu się, </a:t>
            </a:r>
            <a:r>
              <a:rPr lang="pl-PL" sz="3600" dirty="0" smtClean="0"/>
              <a:t/>
            </a:r>
            <a:br>
              <a:rPr lang="pl-PL" sz="3600" dirty="0" smtClean="0"/>
            </a:br>
            <a:r>
              <a:rPr lang="pl-PL" sz="3600" dirty="0" smtClean="0"/>
              <a:t>w </a:t>
            </a:r>
            <a:r>
              <a:rPr lang="pl-PL" sz="3600" dirty="0"/>
              <a:t>tym: z dysleksją, dysgrafią, dysortografią, dyskalkulią</a:t>
            </a:r>
            <a:endParaRPr lang="pl-PL" sz="3600" dirty="0">
              <a:solidFill>
                <a:prstClr val="white"/>
              </a:solidFill>
              <a:ea typeface="+mj-ea"/>
              <a:cs typeface="+mj-cs"/>
            </a:endParaRPr>
          </a:p>
        </p:txBody>
      </p:sp>
    </p:spTree>
    <p:extLst>
      <p:ext uri="{BB962C8B-B14F-4D97-AF65-F5344CB8AC3E}">
        <p14:creationId xmlns:p14="http://schemas.microsoft.com/office/powerpoint/2010/main" val="3445935373"/>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853968"/>
          </a:xfrm>
        </p:spPr>
        <p:txBody>
          <a:bodyPr/>
          <a:lstStyle/>
          <a:p>
            <a:pPr algn="ctr"/>
            <a:r>
              <a:rPr lang="pl-PL" sz="4400" b="1" dirty="0" smtClean="0"/>
              <a:t>DOSTOSOWANIE WARUNKÓW EGZAMINU DO POTRZEB UCZNIÓW</a:t>
            </a:r>
            <a:endParaRPr lang="pl-PL" sz="4400" dirty="0"/>
          </a:p>
        </p:txBody>
      </p:sp>
      <p:sp>
        <p:nvSpPr>
          <p:cNvPr id="4" name="pole tekstowe 3"/>
          <p:cNvSpPr txBox="1"/>
          <p:nvPr/>
        </p:nvSpPr>
        <p:spPr>
          <a:xfrm>
            <a:off x="211874" y="1885876"/>
            <a:ext cx="11719932" cy="5037276"/>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smtClean="0"/>
              <a:t> </a:t>
            </a:r>
            <a:r>
              <a:rPr lang="pl-PL" sz="3600" dirty="0">
                <a:solidFill>
                  <a:prstClr val="white"/>
                </a:solidFill>
                <a:ea typeface="+mj-ea"/>
                <a:cs typeface="+mj-cs"/>
              </a:rPr>
              <a:t>którzy w roku szkolnym </a:t>
            </a:r>
            <a:r>
              <a:rPr lang="pl-PL" sz="3600" dirty="0" smtClean="0">
                <a:solidFill>
                  <a:prstClr val="white"/>
                </a:solidFill>
                <a:ea typeface="+mj-ea"/>
                <a:cs typeface="+mj-cs"/>
              </a:rPr>
              <a:t>2020/2021 </a:t>
            </a:r>
            <a:r>
              <a:rPr lang="pl-PL" sz="3600" dirty="0">
                <a:solidFill>
                  <a:prstClr val="white"/>
                </a:solidFill>
                <a:ea typeface="+mj-ea"/>
                <a:cs typeface="+mj-cs"/>
              </a:rPr>
              <a:t>byli objęci pomocą psychologiczno-pedagogiczną </a:t>
            </a:r>
            <a:r>
              <a:rPr lang="pl-PL" sz="3600" dirty="0" smtClean="0">
                <a:solidFill>
                  <a:prstClr val="white"/>
                </a:solidFill>
                <a:ea typeface="+mj-ea"/>
                <a:cs typeface="+mj-cs"/>
              </a:rPr>
              <a:t/>
            </a:r>
            <a:br>
              <a:rPr lang="pl-PL" sz="3600" dirty="0" smtClean="0">
                <a:solidFill>
                  <a:prstClr val="white"/>
                </a:solidFill>
                <a:ea typeface="+mj-ea"/>
                <a:cs typeface="+mj-cs"/>
              </a:rPr>
            </a:br>
            <a:r>
              <a:rPr lang="pl-PL" sz="3600" dirty="0" smtClean="0">
                <a:solidFill>
                  <a:prstClr val="white"/>
                </a:solidFill>
                <a:ea typeface="+mj-ea"/>
                <a:cs typeface="+mj-cs"/>
              </a:rPr>
              <a:t>w </a:t>
            </a:r>
            <a:r>
              <a:rPr lang="pl-PL" sz="3600" dirty="0">
                <a:solidFill>
                  <a:prstClr val="white"/>
                </a:solidFill>
                <a:ea typeface="+mj-ea"/>
                <a:cs typeface="+mj-cs"/>
              </a:rPr>
              <a:t>szkole ze względu na: </a:t>
            </a:r>
          </a:p>
          <a:p>
            <a:pPr lvl="0" defTabSz="457200">
              <a:spcBef>
                <a:spcPts val="1000"/>
              </a:spcBef>
              <a:buClr>
                <a:srgbClr val="1E5155">
                  <a:lumMod val="40000"/>
                  <a:lumOff val="60000"/>
                </a:srgbClr>
              </a:buClr>
              <a:buSzPct val="80000"/>
            </a:pPr>
            <a:r>
              <a:rPr lang="pl-PL" sz="3600" dirty="0" smtClean="0">
                <a:solidFill>
                  <a:prstClr val="white"/>
                </a:solidFill>
                <a:ea typeface="+mj-ea"/>
                <a:cs typeface="+mj-cs"/>
              </a:rPr>
              <a:t>a. trudności </a:t>
            </a:r>
            <a:r>
              <a:rPr lang="pl-PL" sz="3600" dirty="0">
                <a:solidFill>
                  <a:prstClr val="white"/>
                </a:solidFill>
                <a:ea typeface="+mj-ea"/>
                <a:cs typeface="+mj-cs"/>
              </a:rPr>
              <a:t>adaptacyjne związane </a:t>
            </a:r>
            <a:r>
              <a:rPr lang="pl-PL" sz="3600" dirty="0" smtClean="0">
                <a:solidFill>
                  <a:prstClr val="white"/>
                </a:solidFill>
                <a:ea typeface="+mj-ea"/>
                <a:cs typeface="+mj-cs"/>
              </a:rPr>
              <a:t>z wcześniejszym </a:t>
            </a:r>
            <a:r>
              <a:rPr lang="pl-PL" sz="3600" dirty="0">
                <a:solidFill>
                  <a:prstClr val="white"/>
                </a:solidFill>
                <a:ea typeface="+mj-ea"/>
                <a:cs typeface="+mj-cs"/>
              </a:rPr>
              <a:t>kształceniem za </a:t>
            </a:r>
            <a:r>
              <a:rPr lang="pl-PL" sz="3600" dirty="0" smtClean="0">
                <a:solidFill>
                  <a:prstClr val="white"/>
                </a:solidFill>
                <a:ea typeface="+mj-ea"/>
                <a:cs typeface="+mj-cs"/>
              </a:rPr>
              <a:t>granicą</a:t>
            </a:r>
            <a:endParaRPr lang="pl-PL" sz="3600" dirty="0">
              <a:solidFill>
                <a:prstClr val="white"/>
              </a:solidFill>
              <a:ea typeface="+mj-ea"/>
              <a:cs typeface="+mj-cs"/>
            </a:endParaRPr>
          </a:p>
          <a:p>
            <a:pPr lvl="0" defTabSz="457200">
              <a:spcBef>
                <a:spcPts val="1000"/>
              </a:spcBef>
              <a:buClr>
                <a:srgbClr val="1E5155">
                  <a:lumMod val="40000"/>
                  <a:lumOff val="60000"/>
                </a:srgbClr>
              </a:buClr>
              <a:buSzPct val="80000"/>
            </a:pPr>
            <a:r>
              <a:rPr lang="pl-PL" sz="3600" dirty="0">
                <a:solidFill>
                  <a:prstClr val="white"/>
                </a:solidFill>
                <a:ea typeface="+mj-ea"/>
                <a:cs typeface="+mj-cs"/>
              </a:rPr>
              <a:t>b. zaburzenia komunikacji językowej </a:t>
            </a:r>
          </a:p>
          <a:p>
            <a:pPr lvl="0" defTabSz="457200">
              <a:spcBef>
                <a:spcPts val="1000"/>
              </a:spcBef>
              <a:buClr>
                <a:srgbClr val="1E5155">
                  <a:lumMod val="40000"/>
                  <a:lumOff val="60000"/>
                </a:srgbClr>
              </a:buClr>
              <a:buSzPct val="80000"/>
            </a:pPr>
            <a:r>
              <a:rPr lang="pl-PL" sz="3600" dirty="0">
                <a:solidFill>
                  <a:prstClr val="white"/>
                </a:solidFill>
                <a:ea typeface="+mj-ea"/>
                <a:cs typeface="+mj-cs"/>
              </a:rPr>
              <a:t>c. sytuację kryzysową lub traumatyczną </a:t>
            </a:r>
            <a:r>
              <a:rPr lang="pl-PL" sz="2700" dirty="0">
                <a:solidFill>
                  <a:prstClr val="white"/>
                </a:solidFill>
                <a:ea typeface="+mj-ea"/>
                <a:cs typeface="+mj-cs"/>
              </a:rPr>
              <a:t>	</a:t>
            </a:r>
          </a:p>
          <a:p>
            <a:pPr marL="342900" lvl="0" indent="-342900" defTabSz="457200">
              <a:spcBef>
                <a:spcPts val="1000"/>
              </a:spcBef>
              <a:buClr>
                <a:srgbClr val="1E5155">
                  <a:lumMod val="40000"/>
                  <a:lumOff val="60000"/>
                </a:srgbClr>
              </a:buClr>
              <a:buSzPct val="80000"/>
              <a:buFont typeface="Wingdings 3" charset="2"/>
              <a:buChar char=""/>
            </a:pPr>
            <a:endParaRPr lang="pl-PL" sz="3600" dirty="0">
              <a:solidFill>
                <a:prstClr val="white"/>
              </a:solidFill>
              <a:ea typeface="+mj-ea"/>
              <a:cs typeface="+mj-cs"/>
            </a:endParaRPr>
          </a:p>
        </p:txBody>
      </p:sp>
    </p:spTree>
    <p:extLst>
      <p:ext uri="{BB962C8B-B14F-4D97-AF65-F5344CB8AC3E}">
        <p14:creationId xmlns:p14="http://schemas.microsoft.com/office/powerpoint/2010/main" val="5529402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853968"/>
          </a:xfrm>
        </p:spPr>
        <p:txBody>
          <a:bodyPr/>
          <a:lstStyle/>
          <a:p>
            <a:pPr algn="ctr"/>
            <a:r>
              <a:rPr lang="pl-PL" sz="4400" b="1" dirty="0" smtClean="0"/>
              <a:t>DOSTOSOWANIE WARUNKÓW EGZAMINU DO POTRZEB UCZNIÓW</a:t>
            </a:r>
            <a:endParaRPr lang="pl-PL" sz="4400" dirty="0"/>
          </a:p>
        </p:txBody>
      </p:sp>
      <p:sp>
        <p:nvSpPr>
          <p:cNvPr id="4" name="pole tekstowe 3"/>
          <p:cNvSpPr txBox="1"/>
          <p:nvPr/>
        </p:nvSpPr>
        <p:spPr>
          <a:xfrm>
            <a:off x="479502" y="1885876"/>
            <a:ext cx="11452303" cy="2862322"/>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a:t>o których mowa w art. 165 ust. 1 ustawy z dnia 14 grudnia 2016 r. </a:t>
            </a:r>
            <a:r>
              <a:rPr lang="pl-PL" sz="3600" i="1" dirty="0"/>
              <a:t>Prawo oświatowe </a:t>
            </a:r>
            <a:r>
              <a:rPr lang="pl-PL" sz="3600" dirty="0"/>
              <a:t>(cudzoziemiec)1, którym ograniczona znajomość języka polskiego utrudnia zrozumienie czytanego tekstu</a:t>
            </a:r>
            <a:endParaRPr lang="pl-PL" sz="3600" dirty="0">
              <a:solidFill>
                <a:prstClr val="white"/>
              </a:solidFill>
              <a:ea typeface="+mj-ea"/>
              <a:cs typeface="+mj-cs"/>
            </a:endParaRPr>
          </a:p>
        </p:txBody>
      </p:sp>
      <p:sp>
        <p:nvSpPr>
          <p:cNvPr id="7" name="pole tekstowe 6"/>
          <p:cNvSpPr txBox="1"/>
          <p:nvPr/>
        </p:nvSpPr>
        <p:spPr>
          <a:xfrm>
            <a:off x="369848" y="4837787"/>
            <a:ext cx="11452303" cy="646331"/>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3600" dirty="0"/>
              <a:t>chorzy lub niesprawni czasowo</a:t>
            </a:r>
            <a:endParaRPr lang="pl-PL" sz="3600" dirty="0">
              <a:solidFill>
                <a:prstClr val="white"/>
              </a:solidFill>
              <a:ea typeface="+mj-ea"/>
              <a:cs typeface="+mj-cs"/>
            </a:endParaRPr>
          </a:p>
        </p:txBody>
      </p:sp>
    </p:spTree>
    <p:extLst>
      <p:ext uri="{BB962C8B-B14F-4D97-AF65-F5344CB8AC3E}">
        <p14:creationId xmlns:p14="http://schemas.microsoft.com/office/powerpoint/2010/main" val="2052247892"/>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Najczęstsze dostosowania warunków</a:t>
            </a:r>
            <a:endParaRPr lang="pl-PL" dirty="0"/>
          </a:p>
        </p:txBody>
      </p:sp>
      <p:sp>
        <p:nvSpPr>
          <p:cNvPr id="3" name="Symbol zastępczy zawartości 2"/>
          <p:cNvSpPr>
            <a:spLocks noGrp="1"/>
          </p:cNvSpPr>
          <p:nvPr>
            <p:ph idx="1"/>
          </p:nvPr>
        </p:nvSpPr>
        <p:spPr/>
        <p:txBody>
          <a:bodyPr>
            <a:normAutofit/>
          </a:bodyPr>
          <a:lstStyle/>
          <a:p>
            <a:r>
              <a:rPr lang="pl-PL" sz="2400" dirty="0" smtClean="0"/>
              <a:t>Wydłużenie czasu pracy z arkuszem,( dyslektycy)</a:t>
            </a:r>
          </a:p>
          <a:p>
            <a:r>
              <a:rPr lang="pl-PL" sz="2400" dirty="0" smtClean="0"/>
              <a:t>Możliwość pisania na komputerze- ( dysgrafia)</a:t>
            </a:r>
          </a:p>
          <a:p>
            <a:r>
              <a:rPr lang="pl-PL" sz="2400" dirty="0" smtClean="0"/>
              <a:t>Możliwość pisania w osobnej Sali lekcyjnej ( niedostosowanie społecznie, depresja, problemy zdrowotne wymagające takiego dostawania np. alergia)</a:t>
            </a:r>
            <a:endParaRPr lang="pl-PL" sz="2400" dirty="0"/>
          </a:p>
          <a:p>
            <a:r>
              <a:rPr lang="pl-PL" sz="2400" dirty="0" smtClean="0"/>
              <a:t>Nauczyciel wspomagający, jeśli uczeń wcześniej korzystał z jego pomocy</a:t>
            </a:r>
          </a:p>
          <a:p>
            <a:r>
              <a:rPr lang="pl-PL" sz="2400" dirty="0" smtClean="0"/>
              <a:t>Inne wymienione w tabeli </a:t>
            </a:r>
            <a:endParaRPr lang="pl-PL" sz="2400" dirty="0"/>
          </a:p>
        </p:txBody>
      </p:sp>
    </p:spTree>
    <p:extLst>
      <p:ext uri="{BB962C8B-B14F-4D97-AF65-F5344CB8AC3E}">
        <p14:creationId xmlns:p14="http://schemas.microsoft.com/office/powerpoint/2010/main" val="4244591081"/>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dirty="0" smtClean="0"/>
              <a:t>Wydłużenie czasu pracy z arkuszem</a:t>
            </a:r>
            <a:endParaRPr lang="pl-PL" sz="4400" dirty="0"/>
          </a:p>
        </p:txBody>
      </p:sp>
      <p:sp>
        <p:nvSpPr>
          <p:cNvPr id="3" name="Symbol zastępczy zawartości 2"/>
          <p:cNvSpPr>
            <a:spLocks noGrp="1"/>
          </p:cNvSpPr>
          <p:nvPr>
            <p:ph idx="1"/>
          </p:nvPr>
        </p:nvSpPr>
        <p:spPr>
          <a:xfrm>
            <a:off x="157655" y="1825625"/>
            <a:ext cx="11845159" cy="4351338"/>
          </a:xfrm>
        </p:spPr>
        <p:txBody>
          <a:bodyPr>
            <a:normAutofit/>
          </a:bodyPr>
          <a:lstStyle/>
          <a:p>
            <a:r>
              <a:rPr lang="pl-PL" sz="4000" dirty="0" smtClean="0"/>
              <a:t>JĘZYK POLSKI		- </a:t>
            </a:r>
            <a:r>
              <a:rPr lang="pl-PL" sz="4000" dirty="0" smtClean="0">
                <a:solidFill>
                  <a:srgbClr val="FF0000"/>
                </a:solidFill>
              </a:rPr>
              <a:t>MAKSYMALNIE O 60 MINUT</a:t>
            </a:r>
          </a:p>
          <a:p>
            <a:endParaRPr lang="pl-PL" sz="4000" dirty="0" smtClean="0">
              <a:solidFill>
                <a:srgbClr val="FF0000"/>
              </a:solidFill>
            </a:endParaRPr>
          </a:p>
          <a:p>
            <a:pPr lvl="0"/>
            <a:r>
              <a:rPr lang="pl-PL" sz="4000" dirty="0" smtClean="0"/>
              <a:t>MATEMATYKA	- </a:t>
            </a:r>
            <a:r>
              <a:rPr lang="pl-PL" sz="4000" dirty="0">
                <a:solidFill>
                  <a:srgbClr val="FF0000"/>
                </a:solidFill>
              </a:rPr>
              <a:t>MAKSYMALNIE O </a:t>
            </a:r>
            <a:r>
              <a:rPr lang="pl-PL" sz="4000" dirty="0" smtClean="0">
                <a:solidFill>
                  <a:srgbClr val="FF0000"/>
                </a:solidFill>
              </a:rPr>
              <a:t>50 MINUT</a:t>
            </a:r>
          </a:p>
          <a:p>
            <a:pPr lvl="0"/>
            <a:endParaRPr lang="pl-PL" sz="4000" dirty="0" smtClean="0"/>
          </a:p>
          <a:p>
            <a:r>
              <a:rPr lang="pl-PL" sz="4000" dirty="0" smtClean="0"/>
              <a:t>JĘZYK OBCY		- </a:t>
            </a:r>
            <a:r>
              <a:rPr lang="pl-PL" sz="4000" dirty="0" smtClean="0">
                <a:solidFill>
                  <a:srgbClr val="FF0000"/>
                </a:solidFill>
              </a:rPr>
              <a:t>MAKSYMALNIE O 45 MINUT</a:t>
            </a:r>
          </a:p>
          <a:p>
            <a:endParaRPr lang="pl-PL" sz="4800" dirty="0" smtClean="0"/>
          </a:p>
          <a:p>
            <a:endParaRPr lang="pl-PL" dirty="0"/>
          </a:p>
        </p:txBody>
      </p:sp>
    </p:spTree>
    <p:extLst>
      <p:ext uri="{BB962C8B-B14F-4D97-AF65-F5344CB8AC3E}">
        <p14:creationId xmlns:p14="http://schemas.microsoft.com/office/powerpoint/2010/main" val="305379192"/>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36866"/>
            <a:ext cx="10515600" cy="1082565"/>
          </a:xfrm>
        </p:spPr>
        <p:txBody>
          <a:bodyPr/>
          <a:lstStyle/>
          <a:p>
            <a:pPr algn="ctr"/>
            <a:r>
              <a:rPr lang="pl-PL" sz="4400" b="1" dirty="0" smtClean="0"/>
              <a:t>WAŻNE TERMINY</a:t>
            </a:r>
            <a:endParaRPr lang="pl-PL" sz="4400" b="1" dirty="0"/>
          </a:p>
        </p:txBody>
      </p:sp>
      <p:sp>
        <p:nvSpPr>
          <p:cNvPr id="3" name="Symbol zastępczy zawartości 2"/>
          <p:cNvSpPr>
            <a:spLocks noGrp="1"/>
          </p:cNvSpPr>
          <p:nvPr>
            <p:ph idx="1"/>
          </p:nvPr>
        </p:nvSpPr>
        <p:spPr>
          <a:xfrm>
            <a:off x="838200" y="1607569"/>
            <a:ext cx="10515600" cy="1793553"/>
          </a:xfrm>
        </p:spPr>
        <p:txBody>
          <a:bodyPr>
            <a:normAutofit/>
          </a:bodyPr>
          <a:lstStyle/>
          <a:p>
            <a:pPr marL="0" indent="0">
              <a:buNone/>
            </a:pPr>
            <a:endParaRPr lang="pl-PL" dirty="0"/>
          </a:p>
        </p:txBody>
      </p:sp>
      <p:sp>
        <p:nvSpPr>
          <p:cNvPr id="5" name="Symbol zastępczy zawartości 2"/>
          <p:cNvSpPr txBox="1">
            <a:spLocks/>
          </p:cNvSpPr>
          <p:nvPr/>
        </p:nvSpPr>
        <p:spPr>
          <a:xfrm>
            <a:off x="1016620" y="3800345"/>
            <a:ext cx="10515600" cy="17935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sz="4000" dirty="0"/>
              <a:t>Zaświadczenia o stanie zdrowia, orzeczenia o potrzebie kształcenia specjalnego lub opinie PPP i RP- </a:t>
            </a:r>
            <a:r>
              <a:rPr lang="pl-PL" sz="4000" dirty="0" smtClean="0">
                <a:solidFill>
                  <a:srgbClr val="FF0000"/>
                </a:solidFill>
              </a:rPr>
              <a:t>15.10.2020 </a:t>
            </a:r>
            <a:r>
              <a:rPr lang="pl-PL" sz="4000" dirty="0">
                <a:solidFill>
                  <a:srgbClr val="FF0000"/>
                </a:solidFill>
              </a:rPr>
              <a:t>( do dyrektora szkoły</a:t>
            </a:r>
            <a:r>
              <a:rPr lang="pl-PL" sz="4000" dirty="0" smtClean="0">
                <a:solidFill>
                  <a:srgbClr val="FF0000"/>
                </a:solidFill>
              </a:rPr>
              <a:t>)</a:t>
            </a:r>
            <a:endParaRPr lang="pl-PL" sz="4000" dirty="0"/>
          </a:p>
        </p:txBody>
      </p:sp>
    </p:spTree>
    <p:extLst>
      <p:ext uri="{BB962C8B-B14F-4D97-AF65-F5344CB8AC3E}">
        <p14:creationId xmlns:p14="http://schemas.microsoft.com/office/powerpoint/2010/main" val="2877607892"/>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36866"/>
            <a:ext cx="10515600" cy="1082565"/>
          </a:xfrm>
        </p:spPr>
        <p:txBody>
          <a:bodyPr/>
          <a:lstStyle/>
          <a:p>
            <a:pPr algn="ctr"/>
            <a:r>
              <a:rPr lang="pl-PL" sz="4400" b="1" dirty="0" smtClean="0"/>
              <a:t>WAŻNE TERMINY</a:t>
            </a:r>
            <a:endParaRPr lang="pl-PL" sz="4400" b="1" dirty="0"/>
          </a:p>
        </p:txBody>
      </p:sp>
      <p:sp>
        <p:nvSpPr>
          <p:cNvPr id="3" name="Symbol zastępczy zawartości 2"/>
          <p:cNvSpPr>
            <a:spLocks noGrp="1"/>
          </p:cNvSpPr>
          <p:nvPr>
            <p:ph idx="1"/>
          </p:nvPr>
        </p:nvSpPr>
        <p:spPr>
          <a:xfrm>
            <a:off x="838200" y="1607569"/>
            <a:ext cx="10515600" cy="1793553"/>
          </a:xfrm>
        </p:spPr>
        <p:txBody>
          <a:bodyPr>
            <a:normAutofit fontScale="25000" lnSpcReduction="20000"/>
          </a:bodyPr>
          <a:lstStyle/>
          <a:p>
            <a:r>
              <a:rPr lang="pl-PL" sz="16000" dirty="0"/>
              <a:t>Rada pedagogiczna, spośród możliwych sposobów dostosowania warunków i form przeprowadzania egzaminu ósmoklasisty  wskazanych przez CKE, wskazuje sposób lub sposoby dostosowania warunków lub formy przeprowadzania egzaminu ósmoklasisty dla danego ucznia </a:t>
            </a:r>
            <a:r>
              <a:rPr lang="pl-PL" sz="16000" dirty="0" smtClean="0"/>
              <a:t/>
            </a:r>
            <a:br>
              <a:rPr lang="pl-PL" sz="16000" dirty="0" smtClean="0"/>
            </a:br>
            <a:r>
              <a:rPr lang="pl-PL" sz="16000" dirty="0" smtClean="0">
                <a:solidFill>
                  <a:srgbClr val="FF0000"/>
                </a:solidFill>
              </a:rPr>
              <a:t>( </a:t>
            </a:r>
            <a:r>
              <a:rPr lang="pl-PL" sz="16000" dirty="0">
                <a:solidFill>
                  <a:srgbClr val="FF0000"/>
                </a:solidFill>
              </a:rPr>
              <a:t>do </a:t>
            </a:r>
            <a:r>
              <a:rPr lang="pl-PL" sz="16000" dirty="0" smtClean="0">
                <a:solidFill>
                  <a:srgbClr val="FF0000"/>
                </a:solidFill>
              </a:rPr>
              <a:t>20.11.2020)</a:t>
            </a:r>
            <a:endParaRPr lang="pl-PL" dirty="0"/>
          </a:p>
        </p:txBody>
      </p:sp>
    </p:spTree>
    <p:extLst>
      <p:ext uri="{BB962C8B-B14F-4D97-AF65-F5344CB8AC3E}">
        <p14:creationId xmlns:p14="http://schemas.microsoft.com/office/powerpoint/2010/main" val="3898984171"/>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36866"/>
            <a:ext cx="10515600" cy="1082565"/>
          </a:xfrm>
        </p:spPr>
        <p:txBody>
          <a:bodyPr/>
          <a:lstStyle/>
          <a:p>
            <a:pPr algn="ctr"/>
            <a:r>
              <a:rPr lang="pl-PL" sz="4400" b="1" dirty="0" smtClean="0"/>
              <a:t>WAŻNE TERMINY</a:t>
            </a:r>
            <a:endParaRPr lang="pl-PL" sz="4400" b="1" dirty="0"/>
          </a:p>
        </p:txBody>
      </p:sp>
      <p:sp>
        <p:nvSpPr>
          <p:cNvPr id="3" name="Symbol zastępczy zawartości 2"/>
          <p:cNvSpPr>
            <a:spLocks noGrp="1"/>
          </p:cNvSpPr>
          <p:nvPr>
            <p:ph idx="1"/>
          </p:nvPr>
        </p:nvSpPr>
        <p:spPr>
          <a:xfrm>
            <a:off x="838200" y="1607569"/>
            <a:ext cx="10515600" cy="1793553"/>
          </a:xfrm>
        </p:spPr>
        <p:txBody>
          <a:bodyPr>
            <a:normAutofit lnSpcReduction="10000"/>
          </a:bodyPr>
          <a:lstStyle/>
          <a:p>
            <a:r>
              <a:rPr lang="pl-PL" sz="4000" dirty="0"/>
              <a:t>Pisemna informacja do rodziców ucznia o przyznanych dostosowaniach- </a:t>
            </a:r>
            <a:r>
              <a:rPr lang="pl-PL" sz="4000" dirty="0" smtClean="0"/>
              <a:t/>
            </a:r>
            <a:br>
              <a:rPr lang="pl-PL" sz="4000" dirty="0" smtClean="0"/>
            </a:br>
            <a:r>
              <a:rPr lang="pl-PL" sz="4000" dirty="0" smtClean="0"/>
              <a:t>do </a:t>
            </a:r>
            <a:r>
              <a:rPr lang="pl-PL" sz="4000" dirty="0" smtClean="0">
                <a:solidFill>
                  <a:srgbClr val="FF0000"/>
                </a:solidFill>
              </a:rPr>
              <a:t>20.11.2020</a:t>
            </a:r>
            <a:endParaRPr lang="pl-PL" sz="4000" dirty="0"/>
          </a:p>
          <a:p>
            <a:endParaRPr lang="pl-PL" dirty="0"/>
          </a:p>
        </p:txBody>
      </p:sp>
      <p:sp>
        <p:nvSpPr>
          <p:cNvPr id="5" name="Symbol zastępczy zawartości 2"/>
          <p:cNvSpPr txBox="1">
            <a:spLocks/>
          </p:cNvSpPr>
          <p:nvPr/>
        </p:nvSpPr>
        <p:spPr>
          <a:xfrm>
            <a:off x="1016620" y="3800345"/>
            <a:ext cx="10515600" cy="17935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sz="4000" dirty="0"/>
              <a:t>oświadczenie rodziców o korzystaniu albo niekorzystaniu ze wskazanych sposobów dostosowania- </a:t>
            </a:r>
            <a:r>
              <a:rPr lang="pl-PL" sz="4000" dirty="0" smtClean="0"/>
              <a:t/>
            </a:r>
            <a:br>
              <a:rPr lang="pl-PL" sz="4000" dirty="0" smtClean="0"/>
            </a:br>
            <a:r>
              <a:rPr lang="pl-PL" sz="4000" dirty="0" smtClean="0">
                <a:solidFill>
                  <a:srgbClr val="FF0000"/>
                </a:solidFill>
              </a:rPr>
              <a:t>25.11.2020</a:t>
            </a:r>
            <a:r>
              <a:rPr lang="pl-PL" sz="4000" dirty="0" smtClean="0"/>
              <a:t> </a:t>
            </a:r>
            <a:r>
              <a:rPr lang="pl-PL" sz="4000" dirty="0">
                <a:solidFill>
                  <a:srgbClr val="FF0000"/>
                </a:solidFill>
              </a:rPr>
              <a:t>( do dyrektora szkoły)</a:t>
            </a:r>
          </a:p>
        </p:txBody>
      </p:sp>
    </p:spTree>
    <p:extLst>
      <p:ext uri="{BB962C8B-B14F-4D97-AF65-F5344CB8AC3E}">
        <p14:creationId xmlns:p14="http://schemas.microsoft.com/office/powerpoint/2010/main" val="284381065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b="1" dirty="0" smtClean="0"/>
              <a:t>KTO ZDAJE EGZAMIN?</a:t>
            </a:r>
            <a:endParaRPr lang="pl-PL" sz="4400" b="1" dirty="0"/>
          </a:p>
        </p:txBody>
      </p:sp>
      <p:sp>
        <p:nvSpPr>
          <p:cNvPr id="3" name="Symbol zastępczy zawartości 2"/>
          <p:cNvSpPr>
            <a:spLocks noGrp="1"/>
          </p:cNvSpPr>
          <p:nvPr>
            <p:ph idx="1"/>
          </p:nvPr>
        </p:nvSpPr>
        <p:spPr>
          <a:xfrm>
            <a:off x="1103312" y="2052919"/>
            <a:ext cx="8946541" cy="1749648"/>
          </a:xfrm>
        </p:spPr>
        <p:txBody>
          <a:bodyPr>
            <a:normAutofit/>
          </a:bodyPr>
          <a:lstStyle/>
          <a:p>
            <a:r>
              <a:rPr lang="pl-PL" sz="4400" dirty="0" smtClean="0"/>
              <a:t> Egzamin jest obowiązkowy</a:t>
            </a:r>
            <a:br>
              <a:rPr lang="pl-PL" sz="4400" dirty="0" smtClean="0"/>
            </a:br>
            <a:r>
              <a:rPr lang="pl-PL" sz="4400" dirty="0" smtClean="0"/>
              <a:t> dla wszystkich uczniów.</a:t>
            </a:r>
          </a:p>
        </p:txBody>
      </p:sp>
      <p:sp>
        <p:nvSpPr>
          <p:cNvPr id="4" name="pole tekstowe 3"/>
          <p:cNvSpPr txBox="1"/>
          <p:nvPr/>
        </p:nvSpPr>
        <p:spPr>
          <a:xfrm>
            <a:off x="1103312" y="3802567"/>
            <a:ext cx="9500839" cy="2123658"/>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4400" dirty="0" smtClean="0">
                <a:solidFill>
                  <a:prstClr val="white"/>
                </a:solidFill>
                <a:ea typeface="+mj-ea"/>
                <a:cs typeface="+mj-cs"/>
              </a:rPr>
              <a:t> Nieprzystąpienie </a:t>
            </a:r>
            <a:r>
              <a:rPr lang="pl-PL" sz="4400" dirty="0">
                <a:solidFill>
                  <a:prstClr val="white"/>
                </a:solidFill>
                <a:ea typeface="+mj-ea"/>
                <a:cs typeface="+mj-cs"/>
              </a:rPr>
              <a:t>do egzaminu skutkuje nieukończeniem szkoły </a:t>
            </a:r>
            <a:r>
              <a:rPr lang="pl-PL" sz="4400" dirty="0" smtClean="0">
                <a:solidFill>
                  <a:prstClr val="white"/>
                </a:solidFill>
                <a:ea typeface="+mj-ea"/>
                <a:cs typeface="+mj-cs"/>
              </a:rPr>
              <a:t>podstawowej.</a:t>
            </a:r>
            <a:endParaRPr lang="pl-PL" sz="4400" dirty="0">
              <a:solidFill>
                <a:prstClr val="white"/>
              </a:solidFill>
              <a:ea typeface="+mj-ea"/>
              <a:cs typeface="+mj-cs"/>
            </a:endParaRPr>
          </a:p>
        </p:txBody>
      </p:sp>
    </p:spTree>
    <p:extLst>
      <p:ext uri="{BB962C8B-B14F-4D97-AF65-F5344CB8AC3E}">
        <p14:creationId xmlns:p14="http://schemas.microsoft.com/office/powerpoint/2010/main" val="1843389303"/>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Termin podawania danych do OKE</a:t>
            </a:r>
            <a:endParaRPr lang="pl-PL" dirty="0"/>
          </a:p>
        </p:txBody>
      </p:sp>
      <p:sp>
        <p:nvSpPr>
          <p:cNvPr id="3" name="Symbol zastępczy zawartości 2"/>
          <p:cNvSpPr>
            <a:spLocks noGrp="1"/>
          </p:cNvSpPr>
          <p:nvPr>
            <p:ph idx="1"/>
          </p:nvPr>
        </p:nvSpPr>
        <p:spPr/>
        <p:txBody>
          <a:bodyPr>
            <a:normAutofit/>
          </a:bodyPr>
          <a:lstStyle/>
          <a:p>
            <a:r>
              <a:rPr lang="pl-PL" sz="4400" dirty="0" smtClean="0"/>
              <a:t>Dyrektor przekazuje wszystkie dane za pomocą systemu informatycznego do dnia </a:t>
            </a:r>
            <a:r>
              <a:rPr lang="pl-PL" sz="4400" dirty="0" smtClean="0">
                <a:solidFill>
                  <a:srgbClr val="FF0000"/>
                </a:solidFill>
              </a:rPr>
              <a:t>30.11.2020 </a:t>
            </a:r>
            <a:endParaRPr lang="pl-PL" sz="4400" dirty="0">
              <a:solidFill>
                <a:srgbClr val="FF0000"/>
              </a:solidFill>
            </a:endParaRPr>
          </a:p>
        </p:txBody>
      </p:sp>
    </p:spTree>
    <p:extLst>
      <p:ext uri="{BB962C8B-B14F-4D97-AF65-F5344CB8AC3E}">
        <p14:creationId xmlns:p14="http://schemas.microsoft.com/office/powerpoint/2010/main" val="1997958036"/>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082566"/>
            <a:ext cx="10515600" cy="4656082"/>
          </a:xfrm>
        </p:spPr>
        <p:txBody>
          <a:bodyPr/>
          <a:lstStyle/>
          <a:p>
            <a:r>
              <a:rPr lang="pl-PL" sz="4400" b="1" dirty="0" smtClean="0">
                <a:solidFill>
                  <a:schemeClr val="tx1"/>
                </a:solidFill>
              </a:rPr>
              <a:t>Wszystkie informacje na stronie internetowej Centralnej Komisji Egzaminacyjnej.</a:t>
            </a:r>
            <a:br>
              <a:rPr lang="pl-PL" sz="4400" b="1" dirty="0" smtClean="0">
                <a:solidFill>
                  <a:schemeClr val="tx1"/>
                </a:solidFill>
              </a:rPr>
            </a:br>
            <a:r>
              <a:rPr lang="pl-PL" sz="4400" b="1" dirty="0" smtClean="0">
                <a:solidFill>
                  <a:schemeClr val="tx1"/>
                </a:solidFill>
              </a:rPr>
              <a:t>oraz</a:t>
            </a:r>
            <a:br>
              <a:rPr lang="pl-PL" sz="4400" b="1" dirty="0" smtClean="0">
                <a:solidFill>
                  <a:schemeClr val="tx1"/>
                </a:solidFill>
              </a:rPr>
            </a:br>
            <a:r>
              <a:rPr lang="pl-PL" sz="4400" b="1" dirty="0" smtClean="0">
                <a:solidFill>
                  <a:schemeClr val="tx1"/>
                </a:solidFill>
              </a:rPr>
              <a:t>Przykładowe arkusze, zestawy ćwiczeniowe,</a:t>
            </a:r>
            <a:endParaRPr lang="pl-PL" sz="4400" b="1" dirty="0">
              <a:solidFill>
                <a:schemeClr val="tx1"/>
              </a:solidFill>
            </a:endParaRPr>
          </a:p>
        </p:txBody>
      </p:sp>
    </p:spTree>
    <p:extLst>
      <p:ext uri="{BB962C8B-B14F-4D97-AF65-F5344CB8AC3E}">
        <p14:creationId xmlns:p14="http://schemas.microsoft.com/office/powerpoint/2010/main" val="12693630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Kolejne informacje dot. egzaminu</a:t>
            </a:r>
            <a:endParaRPr lang="pl-PL" dirty="0">
              <a:solidFill>
                <a:schemeClr val="bg1"/>
              </a:solidFill>
            </a:endParaRPr>
          </a:p>
        </p:txBody>
      </p:sp>
      <p:sp>
        <p:nvSpPr>
          <p:cNvPr id="3" name="Symbol zastępczy zawartości 2"/>
          <p:cNvSpPr>
            <a:spLocks noGrp="1"/>
          </p:cNvSpPr>
          <p:nvPr>
            <p:ph idx="1"/>
          </p:nvPr>
        </p:nvSpPr>
        <p:spPr/>
        <p:txBody>
          <a:bodyPr>
            <a:normAutofit/>
          </a:bodyPr>
          <a:lstStyle/>
          <a:p>
            <a:r>
              <a:rPr lang="pl-PL" sz="4400" dirty="0" smtClean="0"/>
              <a:t>Kolejne spotkanie odbędzie się w styczniu </a:t>
            </a:r>
            <a:endParaRPr lang="pl-PL" sz="4400" dirty="0"/>
          </a:p>
        </p:txBody>
      </p:sp>
    </p:spTree>
    <p:extLst>
      <p:ext uri="{BB962C8B-B14F-4D97-AF65-F5344CB8AC3E}">
        <p14:creationId xmlns:p14="http://schemas.microsoft.com/office/powerpoint/2010/main" val="1682875848"/>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Egzamin w zaostrzonym rygorze sanitarnym</a:t>
            </a:r>
            <a:endParaRPr lang="pl-PL" dirty="0"/>
          </a:p>
        </p:txBody>
      </p:sp>
      <p:sp>
        <p:nvSpPr>
          <p:cNvPr id="3" name="Symbol zastępczy zawartości 2"/>
          <p:cNvSpPr>
            <a:spLocks noGrp="1"/>
          </p:cNvSpPr>
          <p:nvPr>
            <p:ph idx="1"/>
          </p:nvPr>
        </p:nvSpPr>
        <p:spPr/>
        <p:txBody>
          <a:bodyPr/>
          <a:lstStyle/>
          <a:p>
            <a:r>
              <a:rPr lang="pl-PL" dirty="0" smtClean="0"/>
              <a:t>Odległości,</a:t>
            </a:r>
          </a:p>
          <a:p>
            <a:r>
              <a:rPr lang="pl-PL" dirty="0" smtClean="0"/>
              <a:t>Maseczki</a:t>
            </a:r>
          </a:p>
          <a:p>
            <a:r>
              <a:rPr lang="pl-PL" dirty="0" smtClean="0"/>
              <a:t>dezynfekcja rąk</a:t>
            </a:r>
          </a:p>
          <a:p>
            <a:r>
              <a:rPr lang="pl-PL" dirty="0" smtClean="0"/>
              <a:t>Inne, które będą wśród wytycznych MEN</a:t>
            </a:r>
          </a:p>
          <a:p>
            <a:endParaRPr lang="pl-PL" dirty="0"/>
          </a:p>
        </p:txBody>
      </p:sp>
    </p:spTree>
    <p:extLst>
      <p:ext uri="{BB962C8B-B14F-4D97-AF65-F5344CB8AC3E}">
        <p14:creationId xmlns:p14="http://schemas.microsoft.com/office/powerpoint/2010/main" val="475440759"/>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dirty="0" smtClean="0"/>
              <a:t>NASZE PRZYGOTOWANIA DO EGZAMINU</a:t>
            </a:r>
            <a:endParaRPr lang="pl-PL" sz="4400" dirty="0"/>
          </a:p>
        </p:txBody>
      </p:sp>
      <p:sp>
        <p:nvSpPr>
          <p:cNvPr id="3" name="Symbol zastępczy zawartości 2"/>
          <p:cNvSpPr>
            <a:spLocks noGrp="1"/>
          </p:cNvSpPr>
          <p:nvPr>
            <p:ph idx="1"/>
          </p:nvPr>
        </p:nvSpPr>
        <p:spPr>
          <a:xfrm>
            <a:off x="1103312" y="2052918"/>
            <a:ext cx="10159420" cy="1305137"/>
          </a:xfrm>
        </p:spPr>
        <p:txBody>
          <a:bodyPr>
            <a:normAutofit/>
          </a:bodyPr>
          <a:lstStyle/>
          <a:p>
            <a:r>
              <a:rPr lang="pl-PL" sz="4000" dirty="0" smtClean="0"/>
              <a:t>Dodatkowa godzina matematyki</a:t>
            </a:r>
          </a:p>
          <a:p>
            <a:pPr marL="0" indent="0">
              <a:buNone/>
            </a:pPr>
            <a:endParaRPr lang="pl-PL" sz="4000" dirty="0"/>
          </a:p>
        </p:txBody>
      </p:sp>
      <p:sp>
        <p:nvSpPr>
          <p:cNvPr id="4" name="pole tekstowe 3"/>
          <p:cNvSpPr txBox="1"/>
          <p:nvPr/>
        </p:nvSpPr>
        <p:spPr>
          <a:xfrm>
            <a:off x="1103312" y="3641542"/>
            <a:ext cx="10705061" cy="707886"/>
          </a:xfrm>
          <a:prstGeom prst="rect">
            <a:avLst/>
          </a:prstGeom>
          <a:noFill/>
        </p:spPr>
        <p:txBody>
          <a:bodyPr wrap="square" rtlCol="0">
            <a:spAutoFit/>
          </a:bodyPr>
          <a:lstStyle/>
          <a:p>
            <a:pPr lvl="0" defTabSz="457200">
              <a:spcBef>
                <a:spcPts val="1000"/>
              </a:spcBef>
              <a:buClr>
                <a:srgbClr val="1E5155">
                  <a:lumMod val="40000"/>
                  <a:lumOff val="60000"/>
                </a:srgbClr>
              </a:buClr>
              <a:buSzPct val="80000"/>
            </a:pPr>
            <a:endParaRPr lang="pl-PL" sz="4000" dirty="0">
              <a:solidFill>
                <a:prstClr val="white"/>
              </a:solidFill>
              <a:ea typeface="+mj-ea"/>
              <a:cs typeface="+mj-cs"/>
            </a:endParaRPr>
          </a:p>
        </p:txBody>
      </p:sp>
      <p:sp>
        <p:nvSpPr>
          <p:cNvPr id="6" name="pole tekstowe 5"/>
          <p:cNvSpPr txBox="1"/>
          <p:nvPr/>
        </p:nvSpPr>
        <p:spPr>
          <a:xfrm>
            <a:off x="1103311" y="4971874"/>
            <a:ext cx="10705061" cy="707886"/>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4000" dirty="0">
                <a:solidFill>
                  <a:prstClr val="white"/>
                </a:solidFill>
                <a:ea typeface="+mj-ea"/>
                <a:cs typeface="+mj-cs"/>
              </a:rPr>
              <a:t>Zaplanowane dwa próbne egzaminy</a:t>
            </a:r>
          </a:p>
        </p:txBody>
      </p:sp>
    </p:spTree>
    <p:extLst>
      <p:ext uri="{BB962C8B-B14F-4D97-AF65-F5344CB8AC3E}">
        <p14:creationId xmlns:p14="http://schemas.microsoft.com/office/powerpoint/2010/main" val="69595575"/>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Linki przydatne w przygotowaniach</a:t>
            </a:r>
            <a:br>
              <a:rPr lang="pl-PL" dirty="0"/>
            </a:br>
            <a:r>
              <a:rPr lang="pl-PL" dirty="0"/>
              <a:t>do egzaminu:</a:t>
            </a:r>
            <a:br>
              <a:rPr lang="pl-PL" dirty="0"/>
            </a:br>
            <a:endParaRPr lang="pl-PL" dirty="0"/>
          </a:p>
        </p:txBody>
      </p:sp>
      <p:sp>
        <p:nvSpPr>
          <p:cNvPr id="3" name="Symbol zastępczy zawartości 2"/>
          <p:cNvSpPr>
            <a:spLocks noGrp="1"/>
          </p:cNvSpPr>
          <p:nvPr>
            <p:ph idx="1"/>
          </p:nvPr>
        </p:nvSpPr>
        <p:spPr/>
        <p:txBody>
          <a:bodyPr>
            <a:normAutofit/>
          </a:bodyPr>
          <a:lstStyle/>
          <a:p>
            <a:r>
              <a:rPr lang="pl-PL" dirty="0" smtClean="0">
                <a:solidFill>
                  <a:schemeClr val="bg1"/>
                </a:solidFill>
              </a:rPr>
              <a:t>Ministerstwo </a:t>
            </a:r>
            <a:r>
              <a:rPr lang="pl-PL" dirty="0">
                <a:solidFill>
                  <a:schemeClr val="bg1"/>
                </a:solidFill>
              </a:rPr>
              <a:t>Edukacji </a:t>
            </a:r>
            <a:r>
              <a:rPr lang="pl-PL" dirty="0" smtClean="0">
                <a:solidFill>
                  <a:schemeClr val="bg1"/>
                </a:solidFill>
              </a:rPr>
              <a:t>Narodowej: www.men.gov.pl</a:t>
            </a:r>
            <a:endParaRPr lang="pl-PL" dirty="0">
              <a:solidFill>
                <a:schemeClr val="bg1"/>
              </a:solidFill>
            </a:endParaRPr>
          </a:p>
          <a:p>
            <a:r>
              <a:rPr lang="pl-PL" dirty="0" smtClean="0">
                <a:solidFill>
                  <a:schemeClr val="bg1"/>
                </a:solidFill>
              </a:rPr>
              <a:t>Kuratorium </a:t>
            </a:r>
            <a:r>
              <a:rPr lang="pl-PL" dirty="0">
                <a:solidFill>
                  <a:schemeClr val="bg1"/>
                </a:solidFill>
              </a:rPr>
              <a:t>Oświaty w </a:t>
            </a:r>
            <a:r>
              <a:rPr lang="pl-PL" dirty="0" smtClean="0">
                <a:solidFill>
                  <a:schemeClr val="bg1"/>
                </a:solidFill>
              </a:rPr>
              <a:t>Gdańsku</a:t>
            </a:r>
            <a:r>
              <a:rPr lang="pl-PL" smtClean="0">
                <a:solidFill>
                  <a:schemeClr val="bg1"/>
                </a:solidFill>
              </a:rPr>
              <a:t>: www.kuratorium.gda.pl</a:t>
            </a:r>
            <a:endParaRPr lang="pl-PL" dirty="0">
              <a:solidFill>
                <a:schemeClr val="bg1"/>
              </a:solidFill>
            </a:endParaRPr>
          </a:p>
          <a:p>
            <a:r>
              <a:rPr lang="pl-PL" dirty="0" smtClean="0">
                <a:solidFill>
                  <a:schemeClr val="bg1"/>
                </a:solidFill>
              </a:rPr>
              <a:t>Centralna </a:t>
            </a:r>
            <a:r>
              <a:rPr lang="pl-PL" dirty="0">
                <a:solidFill>
                  <a:schemeClr val="bg1"/>
                </a:solidFill>
              </a:rPr>
              <a:t>Komisja Egzaminacyjna: www.cke.gov.pl</a:t>
            </a:r>
          </a:p>
          <a:p>
            <a:r>
              <a:rPr lang="pl-PL" dirty="0" smtClean="0">
                <a:solidFill>
                  <a:schemeClr val="bg1"/>
                </a:solidFill>
              </a:rPr>
              <a:t>Okręgowa </a:t>
            </a:r>
            <a:r>
              <a:rPr lang="pl-PL" dirty="0">
                <a:solidFill>
                  <a:schemeClr val="bg1"/>
                </a:solidFill>
              </a:rPr>
              <a:t>Komisja Egzaminacyjna w </a:t>
            </a:r>
            <a:r>
              <a:rPr lang="pl-PL" dirty="0" smtClean="0">
                <a:solidFill>
                  <a:schemeClr val="bg1"/>
                </a:solidFill>
              </a:rPr>
              <a:t>Gdańsku: www.oke.gda.pl</a:t>
            </a:r>
            <a:endParaRPr lang="pl-PL" dirty="0">
              <a:solidFill>
                <a:schemeClr val="bg1"/>
              </a:solidFill>
            </a:endParaRPr>
          </a:p>
          <a:p>
            <a:r>
              <a:rPr lang="pl-PL" dirty="0" smtClean="0">
                <a:solidFill>
                  <a:schemeClr val="bg1"/>
                </a:solidFill>
              </a:rPr>
              <a:t>www.egzaminy.edu.pl</a:t>
            </a:r>
          </a:p>
          <a:p>
            <a:r>
              <a:rPr lang="pl-PL" dirty="0" smtClean="0">
                <a:solidFill>
                  <a:schemeClr val="bg1"/>
                </a:solidFill>
              </a:rPr>
              <a:t>www.matfiz24.pl</a:t>
            </a:r>
          </a:p>
          <a:p>
            <a:r>
              <a:rPr lang="pl-PL" dirty="0" smtClean="0">
                <a:solidFill>
                  <a:schemeClr val="bg1"/>
                </a:solidFill>
              </a:rPr>
              <a:t>www.testy.dlaucznia.info</a:t>
            </a:r>
          </a:p>
          <a:p>
            <a:r>
              <a:rPr lang="pl-PL" dirty="0" smtClean="0">
                <a:solidFill>
                  <a:schemeClr val="bg1"/>
                </a:solidFill>
              </a:rPr>
              <a:t>www.egzamin-ósmoklasisty.pl</a:t>
            </a:r>
          </a:p>
          <a:p>
            <a:r>
              <a:rPr lang="pl-PL" dirty="0" smtClean="0">
                <a:solidFill>
                  <a:schemeClr val="bg1"/>
                </a:solidFill>
              </a:rPr>
              <a:t>www.matzoo.pl</a:t>
            </a:r>
            <a:endParaRPr lang="pl-PL" dirty="0">
              <a:solidFill>
                <a:schemeClr val="bg1"/>
              </a:solidFill>
            </a:endParaRPr>
          </a:p>
        </p:txBody>
      </p:sp>
    </p:spTree>
    <p:extLst>
      <p:ext uri="{BB962C8B-B14F-4D97-AF65-F5344CB8AC3E}">
        <p14:creationId xmlns:p14="http://schemas.microsoft.com/office/powerpoint/2010/main" val="397595082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895475" y="466725"/>
            <a:ext cx="8401050" cy="5924550"/>
          </a:xfrm>
          <a:prstGeom prst="rect">
            <a:avLst/>
          </a:prstGeom>
        </p:spPr>
      </p:pic>
    </p:spTree>
    <p:extLst>
      <p:ext uri="{BB962C8B-B14F-4D97-AF65-F5344CB8AC3E}">
        <p14:creationId xmlns:p14="http://schemas.microsoft.com/office/powerpoint/2010/main" val="1109734846"/>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1928812" y="547687"/>
            <a:ext cx="8334375" cy="5762625"/>
          </a:xfrm>
          <a:prstGeom prst="rect">
            <a:avLst/>
          </a:prstGeom>
        </p:spPr>
      </p:pic>
      <p:pic>
        <p:nvPicPr>
          <p:cNvPr id="6" name="Obraz 5"/>
          <p:cNvPicPr>
            <a:picLocks noChangeAspect="1"/>
          </p:cNvPicPr>
          <p:nvPr/>
        </p:nvPicPr>
        <p:blipFill>
          <a:blip r:embed="rId3"/>
          <a:stretch>
            <a:fillRect/>
          </a:stretch>
        </p:blipFill>
        <p:spPr>
          <a:xfrm>
            <a:off x="4086717" y="4459111"/>
            <a:ext cx="1284070" cy="1851201"/>
          </a:xfrm>
          <a:prstGeom prst="rect">
            <a:avLst/>
          </a:prstGeom>
        </p:spPr>
      </p:pic>
      <p:pic>
        <p:nvPicPr>
          <p:cNvPr id="7" name="Obraz 6"/>
          <p:cNvPicPr>
            <a:picLocks noChangeAspect="1"/>
          </p:cNvPicPr>
          <p:nvPr/>
        </p:nvPicPr>
        <p:blipFill>
          <a:blip r:embed="rId4"/>
          <a:stretch>
            <a:fillRect/>
          </a:stretch>
        </p:blipFill>
        <p:spPr>
          <a:xfrm>
            <a:off x="5423340" y="5284595"/>
            <a:ext cx="4810125" cy="571500"/>
          </a:xfrm>
          <a:prstGeom prst="rect">
            <a:avLst/>
          </a:prstGeom>
        </p:spPr>
      </p:pic>
    </p:spTree>
    <p:extLst>
      <p:ext uri="{BB962C8B-B14F-4D97-AF65-F5344CB8AC3E}">
        <p14:creationId xmlns:p14="http://schemas.microsoft.com/office/powerpoint/2010/main" val="2058715201"/>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547812" y="185737"/>
            <a:ext cx="9096375" cy="6486525"/>
          </a:xfrm>
          <a:prstGeom prst="rect">
            <a:avLst/>
          </a:prstGeom>
        </p:spPr>
      </p:pic>
    </p:spTree>
    <p:extLst>
      <p:ext uri="{BB962C8B-B14F-4D97-AF65-F5344CB8AC3E}">
        <p14:creationId xmlns:p14="http://schemas.microsoft.com/office/powerpoint/2010/main" val="260595224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700212" y="557212"/>
            <a:ext cx="8791575" cy="5743575"/>
          </a:xfrm>
          <a:prstGeom prst="rect">
            <a:avLst/>
          </a:prstGeom>
        </p:spPr>
      </p:pic>
    </p:spTree>
    <p:extLst>
      <p:ext uri="{BB962C8B-B14F-4D97-AF65-F5344CB8AC3E}">
        <p14:creationId xmlns:p14="http://schemas.microsoft.com/office/powerpoint/2010/main" val="212341277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Kto może być zwolniony z egzaminu?</a:t>
            </a:r>
            <a:endParaRPr lang="pl-PL" dirty="0"/>
          </a:p>
        </p:txBody>
      </p:sp>
      <p:sp>
        <p:nvSpPr>
          <p:cNvPr id="3" name="Symbol zastępczy zawartości 2"/>
          <p:cNvSpPr>
            <a:spLocks noGrp="1"/>
          </p:cNvSpPr>
          <p:nvPr>
            <p:ph idx="1"/>
          </p:nvPr>
        </p:nvSpPr>
        <p:spPr>
          <a:xfrm>
            <a:off x="378372" y="2052918"/>
            <a:ext cx="11603421" cy="4705234"/>
          </a:xfrm>
        </p:spPr>
        <p:txBody>
          <a:bodyPr>
            <a:noAutofit/>
          </a:bodyPr>
          <a:lstStyle/>
          <a:p>
            <a:r>
              <a:rPr lang="pl-PL" sz="2400" dirty="0" smtClean="0">
                <a:solidFill>
                  <a:srgbClr val="002060"/>
                </a:solidFill>
              </a:rPr>
              <a:t>Uczniowie z niepełnosprawnością intelektualną w stopniu głębokim</a:t>
            </a:r>
          </a:p>
          <a:p>
            <a:r>
              <a:rPr lang="pl-PL" sz="2400" dirty="0" smtClean="0">
                <a:solidFill>
                  <a:srgbClr val="002060"/>
                </a:solidFill>
              </a:rPr>
              <a:t>Uczniowie posiadający orzeczenie o potrzebie kształcenia specjalnego ze względu na niepełnosprawność intelektualną w stopniu umiarkowanym  lub znacznym</a:t>
            </a:r>
          </a:p>
          <a:p>
            <a:r>
              <a:rPr lang="pl-PL" sz="2400" dirty="0" smtClean="0">
                <a:solidFill>
                  <a:srgbClr val="002060"/>
                </a:solidFill>
              </a:rPr>
              <a:t>Uczniowie z niepełnosprawnością sprzężoną gdy jedną z niepełnosprawności jest niepełnosprawność intelektualna w stopniu umiarkowanym lub znacznym</a:t>
            </a:r>
          </a:p>
          <a:p>
            <a:r>
              <a:rPr lang="pl-PL" sz="2400" dirty="0" smtClean="0"/>
              <a:t>Uczeń posiadający orzeczenie o potrzebie kształcenia specjalnego ze względu na niepełnosprawności sprzężone nie wymienione wyżej na wniosek rodzica, po pozytywnej opinii dyrektora szkoła decyzją dyrektora Okręgowej Komisji Egzaminacyjnej. Wniosek należy złożyć nie późnej niż do 30. 11.2020</a:t>
            </a:r>
          </a:p>
        </p:txBody>
      </p:sp>
    </p:spTree>
    <p:extLst>
      <p:ext uri="{BB962C8B-B14F-4D97-AF65-F5344CB8AC3E}">
        <p14:creationId xmlns:p14="http://schemas.microsoft.com/office/powerpoint/2010/main" val="1911827556"/>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3124309"/>
          </a:xfrm>
        </p:spPr>
        <p:txBody>
          <a:bodyPr/>
          <a:lstStyle/>
          <a:p>
            <a:pPr algn="ctr"/>
            <a:r>
              <a:rPr lang="pl-PL" sz="4400" b="1" dirty="0" smtClean="0">
                <a:solidFill>
                  <a:schemeClr val="tx1">
                    <a:lumMod val="95000"/>
                  </a:schemeClr>
                </a:solidFill>
              </a:rPr>
              <a:t>Czy można nie zdać egzaminu ósmoklasisty?</a:t>
            </a:r>
            <a:endParaRPr lang="pl-PL" sz="4400" b="1" dirty="0">
              <a:solidFill>
                <a:schemeClr val="tx1">
                  <a:lumMod val="95000"/>
                </a:schemeClr>
              </a:solidFill>
            </a:endParaRPr>
          </a:p>
        </p:txBody>
      </p:sp>
      <p:sp>
        <p:nvSpPr>
          <p:cNvPr id="3" name="Symbol zastępczy zawartości 2"/>
          <p:cNvSpPr>
            <a:spLocks noGrp="1"/>
          </p:cNvSpPr>
          <p:nvPr>
            <p:ph idx="1"/>
          </p:nvPr>
        </p:nvSpPr>
        <p:spPr>
          <a:xfrm>
            <a:off x="838200" y="3489434"/>
            <a:ext cx="10515600" cy="2343808"/>
          </a:xfrm>
        </p:spPr>
        <p:txBody>
          <a:bodyPr>
            <a:normAutofit/>
          </a:bodyPr>
          <a:lstStyle/>
          <a:p>
            <a:pPr algn="ctr"/>
            <a:r>
              <a:rPr lang="pl-PL" sz="6600" dirty="0" smtClean="0"/>
              <a:t>NIE</a:t>
            </a:r>
            <a:endParaRPr lang="pl-PL" sz="6600" dirty="0"/>
          </a:p>
        </p:txBody>
      </p:sp>
    </p:spTree>
    <p:extLst>
      <p:ext uri="{BB962C8B-B14F-4D97-AF65-F5344CB8AC3E}">
        <p14:creationId xmlns:p14="http://schemas.microsoft.com/office/powerpoint/2010/main" val="371044963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b="1" dirty="0" smtClean="0">
                <a:solidFill>
                  <a:schemeClr val="tx1">
                    <a:lumMod val="95000"/>
                  </a:schemeClr>
                </a:solidFill>
              </a:rPr>
              <a:t>TERMIN EGZAMINU</a:t>
            </a:r>
            <a:endParaRPr lang="pl-PL" sz="4400" b="1" dirty="0">
              <a:solidFill>
                <a:schemeClr val="tx1">
                  <a:lumMod val="95000"/>
                </a:schemeClr>
              </a:solidFill>
            </a:endParaRPr>
          </a:p>
        </p:txBody>
      </p:sp>
      <p:sp>
        <p:nvSpPr>
          <p:cNvPr id="3" name="Symbol zastępczy zawartości 2"/>
          <p:cNvSpPr>
            <a:spLocks noGrp="1"/>
          </p:cNvSpPr>
          <p:nvPr>
            <p:ph idx="1"/>
          </p:nvPr>
        </p:nvSpPr>
        <p:spPr>
          <a:xfrm>
            <a:off x="1103312" y="2052919"/>
            <a:ext cx="8946541" cy="2742106"/>
          </a:xfrm>
        </p:spPr>
        <p:txBody>
          <a:bodyPr>
            <a:normAutofit/>
          </a:bodyPr>
          <a:lstStyle/>
          <a:p>
            <a:r>
              <a:rPr lang="pl-PL" sz="4900" dirty="0" smtClean="0"/>
              <a:t>JĘZYK POLSKI		- 25.05.2021</a:t>
            </a:r>
          </a:p>
          <a:p>
            <a:r>
              <a:rPr lang="pl-PL" sz="4900" dirty="0" smtClean="0"/>
              <a:t>MATEMATYKA		- 26.05.2021</a:t>
            </a:r>
          </a:p>
          <a:p>
            <a:r>
              <a:rPr lang="pl-PL" sz="4900" dirty="0" smtClean="0"/>
              <a:t>JĘZYK OBCY			- 27.05.2021</a:t>
            </a:r>
          </a:p>
        </p:txBody>
      </p:sp>
      <p:sp>
        <p:nvSpPr>
          <p:cNvPr id="4" name="pole tekstowe 3"/>
          <p:cNvSpPr txBox="1"/>
          <p:nvPr/>
        </p:nvSpPr>
        <p:spPr>
          <a:xfrm>
            <a:off x="1103312" y="4594303"/>
            <a:ext cx="9846527" cy="2010807"/>
          </a:xfrm>
          <a:prstGeom prst="rect">
            <a:avLst/>
          </a:prstGeom>
          <a:noFill/>
        </p:spPr>
        <p:txBody>
          <a:bodyPr wrap="square" rtlCol="0">
            <a:spAutoFit/>
          </a:bodyPr>
          <a:lstStyle/>
          <a:p>
            <a:pPr lvl="0" defTabSz="457200">
              <a:spcBef>
                <a:spcPts val="1000"/>
              </a:spcBef>
              <a:buClr>
                <a:srgbClr val="1E5155">
                  <a:lumMod val="40000"/>
                  <a:lumOff val="60000"/>
                </a:srgbClr>
              </a:buClr>
              <a:buSzPct val="80000"/>
            </a:pPr>
            <a:r>
              <a:rPr lang="pl-PL" sz="3800" dirty="0">
                <a:solidFill>
                  <a:srgbClr val="B01513">
                    <a:lumMod val="75000"/>
                  </a:srgbClr>
                </a:solidFill>
                <a:ea typeface="+mj-ea"/>
                <a:cs typeface="+mj-cs"/>
              </a:rPr>
              <a:t>Wszystkie egzaminy rozpoczynają się </a:t>
            </a:r>
            <a:r>
              <a:rPr lang="pl-PL" sz="3800" dirty="0" smtClean="0">
                <a:solidFill>
                  <a:srgbClr val="B01513">
                    <a:lumMod val="75000"/>
                  </a:srgbClr>
                </a:solidFill>
                <a:ea typeface="+mj-ea"/>
                <a:cs typeface="+mj-cs"/>
              </a:rPr>
              <a:t/>
            </a:r>
            <a:br>
              <a:rPr lang="pl-PL" sz="3800" dirty="0" smtClean="0">
                <a:solidFill>
                  <a:srgbClr val="B01513">
                    <a:lumMod val="75000"/>
                  </a:srgbClr>
                </a:solidFill>
                <a:ea typeface="+mj-ea"/>
                <a:cs typeface="+mj-cs"/>
              </a:rPr>
            </a:br>
            <a:r>
              <a:rPr lang="pl-PL" sz="3800" dirty="0" smtClean="0">
                <a:solidFill>
                  <a:srgbClr val="B01513">
                    <a:lumMod val="75000"/>
                  </a:srgbClr>
                </a:solidFill>
                <a:ea typeface="+mj-ea"/>
                <a:cs typeface="+mj-cs"/>
              </a:rPr>
              <a:t>o </a:t>
            </a:r>
            <a:r>
              <a:rPr lang="pl-PL" sz="3800" dirty="0">
                <a:solidFill>
                  <a:srgbClr val="B01513">
                    <a:lumMod val="75000"/>
                  </a:srgbClr>
                </a:solidFill>
                <a:ea typeface="+mj-ea"/>
                <a:cs typeface="+mj-cs"/>
              </a:rPr>
              <a:t>godz. 9.00</a:t>
            </a:r>
          </a:p>
          <a:p>
            <a:pPr marL="342900" lvl="0" indent="-342900" defTabSz="457200">
              <a:spcBef>
                <a:spcPts val="1000"/>
              </a:spcBef>
              <a:buClr>
                <a:srgbClr val="1E5155">
                  <a:lumMod val="40000"/>
                  <a:lumOff val="60000"/>
                </a:srgbClr>
              </a:buClr>
              <a:buSzPct val="80000"/>
              <a:buFont typeface="Wingdings 3" charset="2"/>
              <a:buChar char=""/>
            </a:pPr>
            <a:endParaRPr lang="pl-PL" sz="1600" dirty="0">
              <a:solidFill>
                <a:prstClr val="white"/>
              </a:solidFill>
              <a:ea typeface="+mj-ea"/>
              <a:cs typeface="+mj-cs"/>
            </a:endParaRPr>
          </a:p>
          <a:p>
            <a:pPr marL="342900" lvl="0" indent="-342900" defTabSz="457200">
              <a:spcBef>
                <a:spcPts val="1000"/>
              </a:spcBef>
              <a:buClr>
                <a:srgbClr val="1E5155">
                  <a:lumMod val="40000"/>
                  <a:lumOff val="60000"/>
                </a:srgbClr>
              </a:buClr>
              <a:buSzPct val="80000"/>
              <a:buFont typeface="Wingdings 3" charset="2"/>
              <a:buChar char=""/>
            </a:pPr>
            <a:r>
              <a:rPr lang="pl-PL" sz="1600" i="1" dirty="0">
                <a:solidFill>
                  <a:prstClr val="white"/>
                </a:solidFill>
                <a:ea typeface="+mj-ea"/>
                <a:cs typeface="+mj-cs"/>
              </a:rPr>
              <a:t>DLA POZOSTAŁYCH UCZNIÓW DNI WOLNE OD ZAJĘĆ DYDAKTYCZNYCH</a:t>
            </a:r>
          </a:p>
        </p:txBody>
      </p:sp>
    </p:spTree>
    <p:extLst>
      <p:ext uri="{BB962C8B-B14F-4D97-AF65-F5344CB8AC3E}">
        <p14:creationId xmlns:p14="http://schemas.microsoft.com/office/powerpoint/2010/main" val="59659139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900" b="1" dirty="0" smtClean="0"/>
              <a:t>Terminy dodatkowe </a:t>
            </a:r>
            <a:r>
              <a:rPr lang="pl-PL" dirty="0" smtClean="0"/>
              <a:t/>
            </a:r>
            <a:br>
              <a:rPr lang="pl-PL" dirty="0" smtClean="0"/>
            </a:br>
            <a:r>
              <a:rPr lang="pl-PL" sz="3600" dirty="0" smtClean="0"/>
              <a:t>( </a:t>
            </a:r>
            <a:r>
              <a:rPr lang="pl-PL" sz="2700" dirty="0" smtClean="0"/>
              <a:t>dla uczniów, którzy z uzasadnionych powodów nie mogli przystąpić do egzaminu w pierwszym terminie</a:t>
            </a:r>
            <a:r>
              <a:rPr lang="pl-PL" sz="3600" dirty="0" smtClean="0"/>
              <a:t>)</a:t>
            </a:r>
            <a:endParaRPr lang="pl-PL" sz="3600" dirty="0"/>
          </a:p>
        </p:txBody>
      </p:sp>
      <p:sp>
        <p:nvSpPr>
          <p:cNvPr id="3" name="Symbol zastępczy zawartości 2"/>
          <p:cNvSpPr>
            <a:spLocks noGrp="1"/>
          </p:cNvSpPr>
          <p:nvPr>
            <p:ph idx="1"/>
          </p:nvPr>
        </p:nvSpPr>
        <p:spPr>
          <a:xfrm>
            <a:off x="423745" y="2052918"/>
            <a:ext cx="11363093" cy="4195481"/>
          </a:xfrm>
        </p:spPr>
        <p:txBody>
          <a:bodyPr>
            <a:normAutofit/>
          </a:bodyPr>
          <a:lstStyle/>
          <a:p>
            <a:pPr marL="0" indent="0">
              <a:buNone/>
            </a:pPr>
            <a:endParaRPr lang="pl-PL" dirty="0" smtClean="0"/>
          </a:p>
          <a:p>
            <a:r>
              <a:rPr lang="pl-PL" sz="4000" dirty="0" smtClean="0"/>
              <a:t>język polski -16 czerwca 2021 r. godz. </a:t>
            </a:r>
            <a:r>
              <a:rPr lang="pl-PL" sz="4000" dirty="0"/>
              <a:t>9</a:t>
            </a:r>
            <a:r>
              <a:rPr lang="pl-PL" sz="4000" dirty="0" smtClean="0"/>
              <a:t>:00</a:t>
            </a:r>
          </a:p>
          <a:p>
            <a:r>
              <a:rPr lang="pl-PL" sz="4000" dirty="0" smtClean="0"/>
              <a:t>matematyka –17 czerwca 2021 r. godz. </a:t>
            </a:r>
            <a:r>
              <a:rPr lang="pl-PL" sz="4000" dirty="0"/>
              <a:t>9</a:t>
            </a:r>
            <a:r>
              <a:rPr lang="pl-PL" sz="4000" dirty="0" smtClean="0"/>
              <a:t>:00</a:t>
            </a:r>
          </a:p>
          <a:p>
            <a:r>
              <a:rPr lang="pl-PL" sz="4000" dirty="0" smtClean="0"/>
              <a:t>język obcy nowożytny –18 czerwca 2021  godz. </a:t>
            </a:r>
            <a:r>
              <a:rPr lang="pl-PL" sz="4000" dirty="0"/>
              <a:t>9</a:t>
            </a:r>
            <a:r>
              <a:rPr lang="pl-PL" sz="4000" dirty="0" smtClean="0"/>
              <a:t>:00</a:t>
            </a:r>
            <a:endParaRPr lang="pl-PL" sz="4000" dirty="0"/>
          </a:p>
        </p:txBody>
      </p:sp>
    </p:spTree>
    <p:extLst>
      <p:ext uri="{BB962C8B-B14F-4D97-AF65-F5344CB8AC3E}">
        <p14:creationId xmlns:p14="http://schemas.microsoft.com/office/powerpoint/2010/main" val="11079479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810516"/>
          </a:xfrm>
        </p:spPr>
        <p:txBody>
          <a:bodyPr/>
          <a:lstStyle/>
          <a:p>
            <a:pPr algn="ctr"/>
            <a:r>
              <a:rPr lang="pl-PL" sz="4400" b="1" dirty="0" smtClean="0"/>
              <a:t>CZAS TRWANIA EGZAMINU</a:t>
            </a:r>
            <a:endParaRPr lang="pl-PL" sz="4400" b="1" dirty="0"/>
          </a:p>
        </p:txBody>
      </p:sp>
      <p:sp>
        <p:nvSpPr>
          <p:cNvPr id="3" name="Symbol zastępczy zawartości 2"/>
          <p:cNvSpPr>
            <a:spLocks noGrp="1"/>
          </p:cNvSpPr>
          <p:nvPr>
            <p:ph idx="1"/>
          </p:nvPr>
        </p:nvSpPr>
        <p:spPr>
          <a:xfrm>
            <a:off x="838200" y="2596055"/>
            <a:ext cx="10515600" cy="3580908"/>
          </a:xfrm>
        </p:spPr>
        <p:txBody>
          <a:bodyPr>
            <a:normAutofit/>
          </a:bodyPr>
          <a:lstStyle/>
          <a:p>
            <a:r>
              <a:rPr lang="pl-PL" sz="4800" dirty="0" smtClean="0"/>
              <a:t>JĘZYK POLSKI		- 120 MINUT</a:t>
            </a:r>
          </a:p>
          <a:p>
            <a:r>
              <a:rPr lang="pl-PL" sz="4800" dirty="0" smtClean="0"/>
              <a:t>MATEMATYKA		- 100 MINUT</a:t>
            </a:r>
          </a:p>
          <a:p>
            <a:r>
              <a:rPr lang="pl-PL" sz="4800" dirty="0" smtClean="0"/>
              <a:t>JĘZYK OBCY			- 90 MINUT</a:t>
            </a:r>
            <a:endParaRPr lang="pl-PL" sz="4800" dirty="0"/>
          </a:p>
        </p:txBody>
      </p:sp>
    </p:spTree>
    <p:extLst>
      <p:ext uri="{BB962C8B-B14F-4D97-AF65-F5344CB8AC3E}">
        <p14:creationId xmlns:p14="http://schemas.microsoft.com/office/powerpoint/2010/main" val="3611756535"/>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Ogłoszenie wyników egzaminu</a:t>
            </a:r>
            <a:endParaRPr lang="pl-PL" dirty="0">
              <a:solidFill>
                <a:srgbClr val="FF0000"/>
              </a:solidFill>
            </a:endParaRPr>
          </a:p>
        </p:txBody>
      </p:sp>
      <p:sp>
        <p:nvSpPr>
          <p:cNvPr id="3" name="Symbol zastępczy zawartości 2"/>
          <p:cNvSpPr>
            <a:spLocks noGrp="1"/>
          </p:cNvSpPr>
          <p:nvPr>
            <p:ph idx="1"/>
          </p:nvPr>
        </p:nvSpPr>
        <p:spPr/>
        <p:txBody>
          <a:bodyPr>
            <a:normAutofit fontScale="77500" lnSpcReduction="20000"/>
          </a:bodyPr>
          <a:lstStyle/>
          <a:p>
            <a:r>
              <a:rPr lang="pl-PL" sz="4400" dirty="0" smtClean="0"/>
              <a:t>2.07.2021-ogłoszenie wyników egzaminów</a:t>
            </a:r>
          </a:p>
          <a:p>
            <a:r>
              <a:rPr lang="pl-PL" sz="4400" dirty="0" smtClean="0"/>
              <a:t>8.07.2021- przekazywanie wyników i zaświadczeń szkołom</a:t>
            </a:r>
          </a:p>
          <a:p>
            <a:pPr marL="0" indent="0">
              <a:buNone/>
            </a:pPr>
            <a:endParaRPr lang="pl-PL" sz="4400" dirty="0"/>
          </a:p>
          <a:p>
            <a:r>
              <a:rPr lang="pl-PL" sz="4400" dirty="0" smtClean="0"/>
              <a:t>9.07.2021- wydanie zaświadczeń uczniom lub rodzicom odbiór osobisty lub z upoważnieniem notarialnym</a:t>
            </a:r>
            <a:endParaRPr lang="pl-PL" sz="4400" dirty="0"/>
          </a:p>
        </p:txBody>
      </p:sp>
    </p:spTree>
    <p:extLst>
      <p:ext uri="{BB962C8B-B14F-4D97-AF65-F5344CB8AC3E}">
        <p14:creationId xmlns:p14="http://schemas.microsoft.com/office/powerpoint/2010/main" val="338238566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b="1" dirty="0" smtClean="0">
                <a:latin typeface="+mn-lt"/>
              </a:rPr>
              <a:t>Wybór języka obcego</a:t>
            </a:r>
            <a:endParaRPr lang="pl-PL" sz="4400" b="1" dirty="0">
              <a:latin typeface="+mn-lt"/>
            </a:endParaRPr>
          </a:p>
        </p:txBody>
      </p:sp>
      <p:sp>
        <p:nvSpPr>
          <p:cNvPr id="3" name="Symbol zastępczy zawartości 2"/>
          <p:cNvSpPr>
            <a:spLocks noGrp="1"/>
          </p:cNvSpPr>
          <p:nvPr>
            <p:ph idx="1"/>
          </p:nvPr>
        </p:nvSpPr>
        <p:spPr>
          <a:xfrm>
            <a:off x="1103312" y="2052919"/>
            <a:ext cx="10583166" cy="2608292"/>
          </a:xfrm>
        </p:spPr>
        <p:txBody>
          <a:bodyPr>
            <a:normAutofit fontScale="92500"/>
          </a:bodyPr>
          <a:lstStyle/>
          <a:p>
            <a:r>
              <a:rPr lang="pl-PL" sz="4700" dirty="0" smtClean="0">
                <a:solidFill>
                  <a:srgbClr val="FF0000"/>
                </a:solidFill>
              </a:rPr>
              <a:t>DO 30.09.2019 DEKLARACJA WYBORU JĘZYKA OBCEGO, KTÓRY BĘDZIE UCZEŃ ZDAWAŁ NA EGZAMINIE.</a:t>
            </a:r>
          </a:p>
          <a:p>
            <a:endParaRPr lang="pl-PL" sz="8800" dirty="0">
              <a:solidFill>
                <a:srgbClr val="FF0000"/>
              </a:solidFill>
            </a:endParaRPr>
          </a:p>
          <a:p>
            <a:endParaRPr lang="pl-PL" dirty="0"/>
          </a:p>
          <a:p>
            <a:endParaRPr lang="pl-PL" i="1" dirty="0"/>
          </a:p>
        </p:txBody>
      </p:sp>
      <p:sp>
        <p:nvSpPr>
          <p:cNvPr id="4" name="pole tekstowe 3"/>
          <p:cNvSpPr txBox="1"/>
          <p:nvPr/>
        </p:nvSpPr>
        <p:spPr>
          <a:xfrm>
            <a:off x="1103312" y="4427034"/>
            <a:ext cx="10426390" cy="2067233"/>
          </a:xfrm>
          <a:prstGeom prst="rect">
            <a:avLst/>
          </a:prstGeom>
          <a:noFill/>
        </p:spPr>
        <p:txBody>
          <a:bodyPr wrap="square" rtlCol="0">
            <a:spAutoFit/>
          </a:bodyPr>
          <a:lstStyle/>
          <a:p>
            <a:pPr marL="342900" lvl="0" indent="-342900" defTabSz="457200">
              <a:spcBef>
                <a:spcPts val="1000"/>
              </a:spcBef>
              <a:buClr>
                <a:srgbClr val="1E5155">
                  <a:lumMod val="40000"/>
                  <a:lumOff val="60000"/>
                </a:srgbClr>
              </a:buClr>
              <a:buSzPct val="80000"/>
              <a:buFont typeface="Wingdings 3" charset="2"/>
              <a:buChar char=""/>
            </a:pPr>
            <a:r>
              <a:rPr lang="pl-PL" sz="4000" dirty="0">
                <a:solidFill>
                  <a:prstClr val="white"/>
                </a:solidFill>
                <a:ea typeface="+mj-ea"/>
                <a:cs typeface="+mj-cs"/>
              </a:rPr>
              <a:t>Uczeń może wybrać tylko ten język, którego uczył się w szkole </a:t>
            </a:r>
            <a:r>
              <a:rPr lang="pl-PL" sz="4000" dirty="0" smtClean="0">
                <a:solidFill>
                  <a:prstClr val="white"/>
                </a:solidFill>
                <a:ea typeface="+mj-ea"/>
                <a:cs typeface="+mj-cs"/>
              </a:rPr>
              <a:t>podstawowej.</a:t>
            </a:r>
          </a:p>
          <a:p>
            <a:pPr marL="342900" lvl="0" indent="-342900" defTabSz="457200">
              <a:spcBef>
                <a:spcPts val="1000"/>
              </a:spcBef>
              <a:buClr>
                <a:srgbClr val="1E5155">
                  <a:lumMod val="40000"/>
                  <a:lumOff val="60000"/>
                </a:srgbClr>
              </a:buClr>
              <a:buSzPct val="80000"/>
              <a:buFont typeface="Wingdings 3" charset="2"/>
              <a:buChar char=""/>
            </a:pPr>
            <a:r>
              <a:rPr lang="pl-PL" sz="4000" dirty="0" smtClean="0">
                <a:solidFill>
                  <a:prstClr val="white"/>
                </a:solidFill>
                <a:ea typeface="+mj-ea"/>
                <a:cs typeface="+mj-cs"/>
              </a:rPr>
              <a:t>Zmiana możliwa tylko do 25.02.2021</a:t>
            </a:r>
            <a:endParaRPr lang="pl-PL" sz="4000" dirty="0">
              <a:solidFill>
                <a:prstClr val="white"/>
              </a:solidFill>
              <a:ea typeface="+mj-ea"/>
              <a:cs typeface="+mj-cs"/>
            </a:endParaRPr>
          </a:p>
        </p:txBody>
      </p:sp>
    </p:spTree>
    <p:extLst>
      <p:ext uri="{BB962C8B-B14F-4D97-AF65-F5344CB8AC3E}">
        <p14:creationId xmlns:p14="http://schemas.microsoft.com/office/powerpoint/2010/main" val="2114756733"/>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312</TotalTime>
  <Words>793</Words>
  <Application>Microsoft Office PowerPoint</Application>
  <PresentationFormat>Panoramiczny</PresentationFormat>
  <Paragraphs>104</Paragraphs>
  <Slides>29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29</vt:i4>
      </vt:variant>
    </vt:vector>
  </HeadingPairs>
  <TitlesOfParts>
    <vt:vector size="33" baseType="lpstr">
      <vt:lpstr>Arial</vt:lpstr>
      <vt:lpstr>Century Gothic</vt:lpstr>
      <vt:lpstr>Wingdings 3</vt:lpstr>
      <vt:lpstr>Jon</vt:lpstr>
      <vt:lpstr>EGZAMIN OŚMIOKLASISTY</vt:lpstr>
      <vt:lpstr>KTO ZDAJE EGZAMIN?</vt:lpstr>
      <vt:lpstr>Kto może być zwolniony z egzaminu?</vt:lpstr>
      <vt:lpstr>Czy można nie zdać egzaminu ósmoklasisty?</vt:lpstr>
      <vt:lpstr>TERMIN EGZAMINU</vt:lpstr>
      <vt:lpstr>Terminy dodatkowe  ( dla uczniów, którzy z uzasadnionych powodów nie mogli przystąpić do egzaminu w pierwszym terminie)</vt:lpstr>
      <vt:lpstr>CZAS TRWANIA EGZAMINU</vt:lpstr>
      <vt:lpstr>Ogłoszenie wyników egzaminu</vt:lpstr>
      <vt:lpstr>Wybór języka obcego</vt:lpstr>
      <vt:lpstr>Dostosowanie formy egzaminu ( inny arkusz)</vt:lpstr>
      <vt:lpstr>DOSTOSOWANIE WARUNKÓW EGZAMINU DO POTRZEB UCZNIÓW</vt:lpstr>
      <vt:lpstr>DOSTOSOWANIE WARUNKÓW EGZAMINU DO POTRZEB UCZNIÓW</vt:lpstr>
      <vt:lpstr>DOSTOSOWANIE WARUNKÓW EGZAMINU DO POTRZEB UCZNIÓW</vt:lpstr>
      <vt:lpstr>DOSTOSOWANIE WARUNKÓW EGZAMINU DO POTRZEB UCZNIÓW</vt:lpstr>
      <vt:lpstr>Najczęstsze dostosowania warunków</vt:lpstr>
      <vt:lpstr>Wydłużenie czasu pracy z arkuszem</vt:lpstr>
      <vt:lpstr>WAŻNE TERMINY</vt:lpstr>
      <vt:lpstr>WAŻNE TERMINY</vt:lpstr>
      <vt:lpstr>WAŻNE TERMINY</vt:lpstr>
      <vt:lpstr>Termin podawania danych do OKE</vt:lpstr>
      <vt:lpstr>Wszystkie informacje na stronie internetowej Centralnej Komisji Egzaminacyjnej. oraz Przykładowe arkusze, zestawy ćwiczeniowe,</vt:lpstr>
      <vt:lpstr>Kolejne informacje dot. egzaminu</vt:lpstr>
      <vt:lpstr>Egzamin w zaostrzonym rygorze sanitarnym</vt:lpstr>
      <vt:lpstr>NASZE PRZYGOTOWANIA DO EGZAMINU</vt:lpstr>
      <vt:lpstr>Linki przydatne w przygotowaniach do egzaminu: </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EGZAMIN OŚMIOKLASISTY</dc:title>
  <dc:creator>user</dc:creator>
  <cp:lastModifiedBy>user</cp:lastModifiedBy>
  <cp:revision>37</cp:revision>
  <dcterms:created xsi:type="dcterms:W3CDTF">2018-09-17T19:35:36Z</dcterms:created>
  <dcterms:modified xsi:type="dcterms:W3CDTF">2020-09-29T11:30:18Z</dcterms:modified>
</cp:coreProperties>
</file>